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8" r:id="rId3"/>
    <p:sldId id="257" r:id="rId4"/>
    <p:sldId id="275" r:id="rId5"/>
    <p:sldId id="288" r:id="rId6"/>
    <p:sldId id="279" r:id="rId7"/>
    <p:sldId id="290" r:id="rId8"/>
    <p:sldId id="286" r:id="rId9"/>
    <p:sldId id="291" r:id="rId10"/>
    <p:sldId id="297" r:id="rId11"/>
    <p:sldId id="259" r:id="rId12"/>
    <p:sldId id="258" r:id="rId13"/>
    <p:sldId id="274" r:id="rId1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young02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11" autoAdjust="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702" y="-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package" Target="../embeddings/Microsoft_Excel_Worksheet.xlsx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8"/>
      <c:hPercent val="57"/>
      <c:rotY val="18"/>
      <c:depthPercent val="27"/>
      <c:rAngAx val="1"/>
    </c:view3D>
    <c:floor>
      <c:thickness val="0"/>
      <c:spPr>
        <a:noFill/>
        <a:ln w="12700">
          <a:solidFill>
            <a:srgbClr val="AAAAAA"/>
          </a:solidFill>
          <a:prstDash val="solid"/>
        </a:ln>
      </c:spPr>
    </c:floor>
    <c:sideWall>
      <c:thickness val="0"/>
      <c:spPr>
        <a:noFill/>
        <a:ln w="12700">
          <a:solidFill>
            <a:srgbClr val="AAAAAA"/>
          </a:solidFill>
          <a:prstDash val="solid"/>
        </a:ln>
      </c:spPr>
    </c:sideWall>
    <c:backWall>
      <c:thickness val="0"/>
      <c:spPr>
        <a:noFill/>
        <a:ln w="12700">
          <a:solidFill>
            <a:srgbClr val="AAAAAA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9922308546059936E-2"/>
          <c:y val="0.25285481239804242"/>
          <c:w val="0.8512763596004439"/>
          <c:h val="0.649265905383360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Roof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1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9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376-9A53-D03DF93366D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Landscaping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2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9</c:v>
                </c:pt>
                <c:pt idx="1">
                  <c:v>14</c:v>
                </c:pt>
                <c:pt idx="2">
                  <c:v>29</c:v>
                </c:pt>
                <c:pt idx="3">
                  <c:v>93</c:v>
                </c:pt>
                <c:pt idx="4">
                  <c:v>57</c:v>
                </c:pt>
                <c:pt idx="5">
                  <c:v>32</c:v>
                </c:pt>
                <c:pt idx="6">
                  <c:v>8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376-9A53-D03DF93366D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Shed/Fence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3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Sheet1!$B$4:$I$4</c:f>
              <c:numCache>
                <c:formatCode>General</c:formatCode>
                <c:ptCount val="8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10</c:v>
                </c:pt>
                <c:pt idx="4">
                  <c:v>28</c:v>
                </c:pt>
                <c:pt idx="5">
                  <c:v>20</c:v>
                </c:pt>
                <c:pt idx="6">
                  <c:v>8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376-9A53-D03DF93366D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Patio Cover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4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Sheet1!$B$5:$I$5</c:f>
              <c:numCache>
                <c:formatCode>General</c:formatCode>
                <c:ptCount val="8"/>
                <c:pt idx="0">
                  <c:v>0</c:v>
                </c:pt>
                <c:pt idx="1">
                  <c:v>7</c:v>
                </c:pt>
                <c:pt idx="2">
                  <c:v>3</c:v>
                </c:pt>
                <c:pt idx="3">
                  <c:v>9</c:v>
                </c:pt>
                <c:pt idx="4">
                  <c:v>6</c:v>
                </c:pt>
                <c:pt idx="5">
                  <c:v>4</c:v>
                </c:pt>
                <c:pt idx="6">
                  <c:v>6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14-4376-9A53-D03DF93366D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Home Addition / Remodel / Gazebo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5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Sheet1!$B$6:$I$6</c:f>
              <c:numCache>
                <c:formatCode>General</c:formatCode>
                <c:ptCount val="8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376-9A53-D03DF93366D9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Sprinkler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6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Sheet1!$B$7:$I$7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14-4376-9A53-D03DF93366D9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Playscape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7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Sheet1!$B$8:$I$8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14-4376-9A53-D03DF93366D9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Solar System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8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Sheet1!$B$9:$I$9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14</c:v>
                </c:pt>
                <c:pt idx="5">
                  <c:v>11</c:v>
                </c:pt>
                <c:pt idx="6">
                  <c:v>4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14-4376-9A53-D03DF93366D9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Home accents( Door/Sat/drive)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9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Sheet1!$B$10:$I$10</c:f>
              <c:numCache>
                <c:formatCode>General</c:formatCode>
                <c:ptCount val="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6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14-4376-9A53-D03DF93366D9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pool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10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Sheet1!$B$11:$I$11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14-4376-9A53-D03DF93366D9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other</c:v>
                </c:pt>
              </c:strCache>
            </c:strRef>
          </c:tx>
          <c:spPr>
            <a:blipFill dpi="0" rotWithShape="0">
              <a:blip xmlns:r="http://schemas.openxmlformats.org/officeDocument/2006/relationships" r:embed="rId11"/>
              <a:srcRect/>
              <a:stretch>
                <a:fillRect/>
              </a:stretch>
            </a:blipFill>
            <a:ln w="15456">
              <a:noFill/>
            </a:ln>
          </c:spPr>
          <c:invertIfNegative val="0"/>
          <c:pictureOptions>
            <c:pictureFormat val="stretch"/>
          </c:pictureOptions>
          <c:cat>
            <c:numRef>
              <c:f>Sheet1!$B$1:$I$1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Sheet1!$B$12:$I$12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8</c:v>
                </c:pt>
                <c:pt idx="4">
                  <c:v>6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14-4376-9A53-D03DF9336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gapDepth val="0"/>
        <c:shape val="box"/>
        <c:axId val="112851368"/>
        <c:axId val="112851760"/>
        <c:axId val="0"/>
      </c:bar3DChart>
      <c:catAx>
        <c:axId val="112851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864">
            <a:noFill/>
          </a:ln>
        </c:spPr>
        <c:txPr>
          <a:bodyPr rot="0" vert="horz"/>
          <a:lstStyle/>
          <a:p>
            <a:pPr>
              <a:defRPr sz="1460" b="0" i="0" u="none" strike="noStrike" baseline="0">
                <a:solidFill>
                  <a:srgbClr val="6D6D6D"/>
                </a:solidFill>
                <a:latin typeface="Helvetica Neue"/>
                <a:ea typeface="Helvetica Neue"/>
                <a:cs typeface="Helvetica Neue"/>
              </a:defRPr>
            </a:pPr>
            <a:endParaRPr lang="en-US"/>
          </a:p>
        </c:txPr>
        <c:crossAx val="112851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851760"/>
        <c:scaling>
          <c:orientation val="minMax"/>
        </c:scaling>
        <c:delete val="0"/>
        <c:axPos val="l"/>
        <c:majorGridlines>
          <c:spPr>
            <a:ln w="7728">
              <a:solidFill>
                <a:srgbClr val="AAAAAA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864">
            <a:noFill/>
          </a:ln>
        </c:spPr>
        <c:txPr>
          <a:bodyPr rot="0" vert="horz"/>
          <a:lstStyle/>
          <a:p>
            <a:pPr>
              <a:defRPr sz="1460" b="0" i="0" u="none" strike="noStrike" baseline="0">
                <a:solidFill>
                  <a:srgbClr val="6D6D6D"/>
                </a:solidFill>
                <a:latin typeface="Helvetica Neue"/>
                <a:ea typeface="Helvetica Neue"/>
                <a:cs typeface="Helvetica Neue"/>
              </a:defRPr>
            </a:pPr>
            <a:endParaRPr lang="en-US"/>
          </a:p>
        </c:txPr>
        <c:crossAx val="112851368"/>
        <c:crosses val="autoZero"/>
        <c:crossBetween val="between"/>
      </c:valAx>
      <c:spPr>
        <a:noFill/>
        <a:ln w="15456">
          <a:noFill/>
        </a:ln>
      </c:spPr>
    </c:plotArea>
    <c:legend>
      <c:legendPos val="r"/>
      <c:layout>
        <c:manualLayout>
          <c:xMode val="edge"/>
          <c:yMode val="edge"/>
          <c:x val="0.25305216426193117"/>
          <c:y val="0"/>
          <c:w val="0.52941176470588236"/>
          <c:h val="0.22988434454898798"/>
        </c:manualLayout>
      </c:layout>
      <c:overlay val="0"/>
      <c:spPr>
        <a:noFill/>
        <a:ln w="15456">
          <a:noFill/>
        </a:ln>
      </c:spPr>
      <c:txPr>
        <a:bodyPr/>
        <a:lstStyle/>
        <a:p>
          <a:pPr>
            <a:defRPr sz="1174" b="0" i="0" u="none" strike="noStrike" baseline="0">
              <a:solidFill>
                <a:srgbClr val="6D6D6D"/>
              </a:solidFill>
              <a:latin typeface="Helvetica Neue"/>
              <a:ea typeface="Helvetica Neue"/>
              <a:cs typeface="Helvetica Neue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78" b="0" i="0" u="none" strike="noStrike" baseline="0">
          <a:solidFill>
            <a:srgbClr val="000000"/>
          </a:solidFill>
          <a:latin typeface="Helvetica Neue"/>
          <a:ea typeface="Helvetica Neue"/>
          <a:cs typeface="Helvetica Neue"/>
        </a:defRPr>
      </a:pPr>
      <a:endParaRPr lang="en-US"/>
    </a:p>
  </c:txPr>
  <c:externalData r:id="rId1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29D30605-EA94-40F1-A4B8-D2F0EFBE7F37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FA929BB7-8995-4A44-ABAE-9024107D6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4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0A6E4E73-A072-4CBF-AFBC-A053DD244889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EFC17242-E1E3-4E8B-8C99-C3D1CE9C9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48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17242-E1E3-4E8B-8C99-C3D1CE9C953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98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Would Chrissy like to speak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17242-E1E3-4E8B-8C99-C3D1CE9C953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36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17242-E1E3-4E8B-8C99-C3D1CE9C953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3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17242-E1E3-4E8B-8C99-C3D1CE9C953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4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33D45-5863-4676-96D9-DC609F0CC47A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7EA52-CF59-4F3E-8626-AC7CCCFF1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assandra.lacy@associ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hcInfo@associa.us" TargetMode="External"/><Relationship Id="rId5" Type="http://schemas.openxmlformats.org/officeDocument/2006/relationships/hyperlink" Target="mailto:Melissa.Alfaro@associa.us" TargetMode="External"/><Relationship Id="rId4" Type="http://schemas.openxmlformats.org/officeDocument/2006/relationships/hyperlink" Target="mailto:lupe.escobedo@associa.u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rchitecture@scofieldridge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hcinfo@associa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intsafe@scofieldridge.or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505200"/>
            <a:ext cx="7772400" cy="1143000"/>
          </a:xfrm>
        </p:spPr>
        <p:txBody>
          <a:bodyPr/>
          <a:lstStyle/>
          <a:p>
            <a:r>
              <a:rPr lang="en-US" dirty="0"/>
              <a:t>Scofield Phase VIII ROA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828800"/>
          </a:xfrm>
        </p:spPr>
        <p:txBody>
          <a:bodyPr>
            <a:normAutofit/>
          </a:bodyPr>
          <a:lstStyle/>
          <a:p>
            <a:r>
              <a:rPr lang="en-US" sz="3900" dirty="0"/>
              <a:t>Annual Meeting 2017</a:t>
            </a:r>
            <a:endParaRPr lang="en-US" dirty="0"/>
          </a:p>
          <a:p>
            <a:r>
              <a:rPr lang="en-US" sz="3900" dirty="0"/>
              <a:t>www.scofieldridge.org</a:t>
            </a:r>
          </a:p>
        </p:txBody>
      </p:sp>
      <p:pic>
        <p:nvPicPr>
          <p:cNvPr id="4" name="Picture 3" descr="scofield_logo_black_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609600"/>
            <a:ext cx="4819108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Board Projects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1" y="1905000"/>
            <a:ext cx="8001000" cy="417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Board Clean Up Day – Cleaned area east of the apartments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Added a Doggie Waste station at the pool/playground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Added security cameras at the pool/playground area and mailboxes in the pool parking lot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Balanced the HOA budget without raising 2017 dues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Adding a pergola over the kiddie pool to make is usable in the summer months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Shopped for new vendors to save money and increase safety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Submitted an application to “WHAT CAN THE COA DO FOR YOUR NEIGHBORHOOD” for new sidewalks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Planned</a:t>
            </a: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/>
              <a:t>Add a monument at the entrance of the pool to match all other neighborhood entrances</a:t>
            </a:r>
          </a:p>
        </p:txBody>
      </p:sp>
    </p:spTree>
    <p:extLst>
      <p:ext uri="{BB962C8B-B14F-4D97-AF65-F5344CB8AC3E}">
        <p14:creationId xmlns:p14="http://schemas.microsoft.com/office/powerpoint/2010/main" val="272179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Property Manager’s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239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What does Associa do?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Who to contact? 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Community Manager: Cassandra Lacy, </a:t>
            </a:r>
            <a:r>
              <a:rPr lang="en-US" sz="1800" u="sng" dirty="0">
                <a:hlinkClick r:id="rId3"/>
              </a:rPr>
              <a:t>Cassandra.Lacy@associa.us</a:t>
            </a:r>
            <a:endParaRPr lang="en-US" sz="1800" u="sng" dirty="0"/>
          </a:p>
          <a:p>
            <a:pPr marL="457200" lvl="1" indent="0">
              <a:buNone/>
            </a:pPr>
            <a:r>
              <a:rPr lang="en-US" sz="1600" dirty="0"/>
              <a:t>512-347-2896 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Architectural control requests please email Lupe at </a:t>
            </a:r>
            <a:r>
              <a:rPr lang="en-US" sz="1800" u="sng" dirty="0">
                <a:solidFill>
                  <a:srgbClr val="0070C0"/>
                </a:solidFill>
              </a:rPr>
              <a:t>L</a:t>
            </a:r>
            <a:r>
              <a:rPr lang="en-US" sz="1800" u="sng" dirty="0">
                <a:solidFill>
                  <a:srgbClr val="0070C0"/>
                </a:solidFill>
                <a:hlinkClick r:id="rId4"/>
              </a:rPr>
              <a:t>u</a:t>
            </a:r>
            <a:r>
              <a:rPr lang="en-US" sz="1800" u="sng" dirty="0">
                <a:hlinkClick r:id="rId4"/>
              </a:rPr>
              <a:t>pe.escobedo@associa.us</a:t>
            </a:r>
            <a:r>
              <a:rPr lang="en-US" sz="18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Assessment account or payment plans please email name at </a:t>
            </a:r>
            <a:r>
              <a:rPr lang="en-US" sz="1800" u="sng" dirty="0">
                <a:hlinkClick r:id="rId5"/>
              </a:rPr>
              <a:t>Melissa.Alfaro@associa.us</a:t>
            </a:r>
            <a:r>
              <a:rPr lang="en-US" sz="1800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Main Office line : 512-328-6100 Fax: 512-328-6178 email: </a:t>
            </a:r>
            <a:r>
              <a:rPr lang="en-US" sz="1800" dirty="0">
                <a:hlinkClick r:id="rId6"/>
              </a:rPr>
              <a:t>AhcInfo@associa.us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36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http://www.swafs.us/images/2010/elections/voting_yellow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5" y="2667000"/>
            <a:ext cx="3959225" cy="395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Board 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599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sz="4400" dirty="0"/>
              <a:t>President/Treasurer - 3-year term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/>
              <a:t>Resident Signed-in</a:t>
            </a:r>
          </a:p>
          <a:p>
            <a:pPr algn="ctr">
              <a:buNone/>
            </a:pPr>
            <a:r>
              <a:rPr lang="en-US" sz="5400" dirty="0"/>
              <a:t>Speakers</a:t>
            </a:r>
          </a:p>
          <a:p>
            <a:pPr algn="ctr">
              <a:buNone/>
            </a:pPr>
            <a:r>
              <a:rPr lang="en-US" sz="4800" dirty="0"/>
              <a:t>3-minute limit per speaker</a:t>
            </a:r>
          </a:p>
          <a:p>
            <a:pPr algn="ctr">
              <a:buNone/>
            </a:pPr>
            <a:r>
              <a:rPr lang="en-US" sz="4800" dirty="0"/>
              <a:t>Max of 10 speakers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Welcome Scofield Phase VIII Owners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0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Agenda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Call meeting to order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Proof of Notice of Meeting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Approval of 2016 Annual Meeting minutes</a:t>
            </a:r>
          </a:p>
          <a:p>
            <a:endParaRPr lang="en-US" sz="2000" dirty="0"/>
          </a:p>
          <a:p>
            <a:r>
              <a:rPr lang="en-US" sz="2000" dirty="0"/>
              <a:t>Guest Speaker</a:t>
            </a:r>
          </a:p>
          <a:p>
            <a:pPr lvl="1"/>
            <a:r>
              <a:rPr lang="en-US" sz="2000" dirty="0"/>
              <a:t>Leslie Pool - Council Member for District 7 </a:t>
            </a:r>
          </a:p>
        </p:txBody>
      </p:sp>
    </p:spTree>
    <p:extLst>
      <p:ext uri="{BB962C8B-B14F-4D97-AF65-F5344CB8AC3E}">
        <p14:creationId xmlns:p14="http://schemas.microsoft.com/office/powerpoint/2010/main" val="414374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Board of Directors and Committees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27" y="15240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Chrissy </a:t>
            </a:r>
            <a:r>
              <a:rPr lang="en-US" dirty="0" err="1"/>
              <a:t>Rasche</a:t>
            </a:r>
            <a:r>
              <a:rPr lang="en-US" dirty="0"/>
              <a:t>			President, Treasurer</a:t>
            </a:r>
          </a:p>
          <a:p>
            <a:r>
              <a:rPr lang="en-US" dirty="0"/>
              <a:t>Steven Williams			Vice President</a:t>
            </a:r>
          </a:p>
          <a:p>
            <a:r>
              <a:rPr lang="en-US" dirty="0"/>
              <a:t>Martin </a:t>
            </a:r>
            <a:r>
              <a:rPr lang="en-US" dirty="0" err="1"/>
              <a:t>Dinstuhl</a:t>
            </a:r>
            <a:r>
              <a:rPr lang="en-US" dirty="0"/>
              <a:t>			Secretary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Dallas Dunlap		Architectural Control Chair</a:t>
            </a:r>
          </a:p>
          <a:p>
            <a:r>
              <a:rPr lang="en-US" dirty="0"/>
              <a:t>Kelly Warren	 	Social Chair	</a:t>
            </a:r>
          </a:p>
          <a:p>
            <a:r>
              <a:rPr lang="en-US" dirty="0"/>
              <a:t>Ginger </a:t>
            </a:r>
            <a:r>
              <a:rPr lang="en-US" dirty="0" err="1"/>
              <a:t>Allmond</a:t>
            </a:r>
            <a:r>
              <a:rPr lang="en-US" dirty="0"/>
              <a:t>	Maintenance &amp; Safety</a:t>
            </a:r>
          </a:p>
          <a:p>
            <a:r>
              <a:rPr lang="en-US" dirty="0"/>
              <a:t>Casey Arendt		Pool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352800"/>
            <a:ext cx="7543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286856" algn="l"/>
            <a:r>
              <a:rPr lang="en-US" u="sng" dirty="0"/>
              <a:t>Architectural Control Committee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2235" y="1447800"/>
            <a:ext cx="7679531" cy="3802856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Dallas Dunlap,  ACC Chairman  </a:t>
            </a:r>
          </a:p>
          <a:p>
            <a:r>
              <a:rPr lang="en-US" dirty="0" err="1"/>
              <a:t>Chrissy</a:t>
            </a:r>
            <a:r>
              <a:rPr lang="en-US" dirty="0"/>
              <a:t> </a:t>
            </a:r>
            <a:r>
              <a:rPr lang="en-US" dirty="0" err="1"/>
              <a:t>Rasche</a:t>
            </a:r>
            <a:endParaRPr lang="en-US" dirty="0"/>
          </a:p>
          <a:p>
            <a:r>
              <a:rPr lang="en-US" dirty="0"/>
              <a:t>Nicole </a:t>
            </a:r>
            <a:r>
              <a:rPr lang="en-US" dirty="0" err="1"/>
              <a:t>Harkreader</a:t>
            </a:r>
            <a:endParaRPr lang="en-US" dirty="0"/>
          </a:p>
          <a:p>
            <a:r>
              <a:rPr lang="en-US" i="1" dirty="0">
                <a:hlinkClick r:id="rId2"/>
              </a:rPr>
              <a:t>architecture@scofieldridge.org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9166" y="3886200"/>
            <a:ext cx="3545668" cy="2209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286856"/>
            <a:r>
              <a:rPr lang="en-US" u="sng" dirty="0"/>
              <a:t>ACC Applications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286048"/>
              </p:ext>
            </p:extLst>
          </p:nvPr>
        </p:nvGraphicFramePr>
        <p:xfrm>
          <a:off x="1143000" y="1524000"/>
          <a:ext cx="7102475" cy="5062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609600" y="1828799"/>
            <a:ext cx="7848600" cy="4823817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/>
              <a:t>Improvements too close to the property line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5 ft. side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10 ft. back line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15 ft. side lot line adjacent to street</a:t>
            </a:r>
          </a:p>
          <a:p>
            <a:pPr eaLnBrk="1" hangingPunct="1"/>
            <a:r>
              <a:rPr lang="en-US" dirty="0"/>
              <a:t>Sheds over 8 ft. in height</a:t>
            </a:r>
          </a:p>
          <a:p>
            <a:pPr eaLnBrk="1" hangingPunct="1"/>
            <a:r>
              <a:rPr lang="en-US" dirty="0" err="1"/>
              <a:t>Xeriscape</a:t>
            </a:r>
            <a:r>
              <a:rPr lang="en-US" dirty="0"/>
              <a:t> with no plants or borders</a:t>
            </a:r>
          </a:p>
          <a:p>
            <a:pPr eaLnBrk="1" hangingPunct="1"/>
            <a:r>
              <a:rPr lang="en-US" dirty="0"/>
              <a:t>Applications without a drawing of the proposed changes</a:t>
            </a:r>
          </a:p>
          <a:p>
            <a:r>
              <a:rPr lang="en-US" dirty="0"/>
              <a:t>Fences over 6 ft in height or not made of cedar</a:t>
            </a:r>
          </a:p>
        </p:txBody>
      </p:sp>
      <p:sp>
        <p:nvSpPr>
          <p:cNvPr id="23555" name="Rectangle 2"/>
          <p:cNvSpPr>
            <a:spLocks/>
          </p:cNvSpPr>
          <p:nvPr/>
        </p:nvSpPr>
        <p:spPr bwMode="auto">
          <a:xfrm>
            <a:off x="169664" y="321469"/>
            <a:ext cx="8669536" cy="12025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86856" algn="ctr">
              <a:lnSpc>
                <a:spcPct val="90000"/>
              </a:lnSpc>
            </a:pPr>
            <a:r>
              <a:rPr lang="en-US" sz="4400" u="sng" dirty="0">
                <a:latin typeface="+mj-lt"/>
                <a:ea typeface="+mj-ea"/>
                <a:cs typeface="+mj-cs"/>
                <a:sym typeface="Helvetica Neue Light" pitchFamily="-84" charset="0"/>
              </a:rPr>
              <a:t>Why Applications Got Denied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>
          <a:xfrm>
            <a:off x="228600" y="1371600"/>
            <a:ext cx="8534400" cy="48238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Reminders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Platt map illustrating proposal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Measurements of additions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Name and number of plants to be added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Border and size of gravel</a:t>
            </a:r>
          </a:p>
          <a:p>
            <a:r>
              <a:rPr lang="en-US" dirty="0"/>
              <a:t>25 applications submitted; 1 denied, 3 need more information</a:t>
            </a:r>
          </a:p>
          <a:p>
            <a:r>
              <a:rPr lang="en-US" dirty="0"/>
              <a:t>Majority where for landscaping</a:t>
            </a:r>
          </a:p>
          <a:p>
            <a:r>
              <a:rPr lang="en-US" dirty="0"/>
              <a:t>“Approved with Conditions” is no longer an option</a:t>
            </a:r>
          </a:p>
          <a:p>
            <a:r>
              <a:rPr lang="en-US" dirty="0">
                <a:solidFill>
                  <a:srgbClr val="FF0000"/>
                </a:solidFill>
              </a:rPr>
              <a:t>Incomplete applications are the main cause for delays in the approval process</a:t>
            </a:r>
            <a:r>
              <a:rPr lang="en-US" dirty="0"/>
              <a:t> </a:t>
            </a: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169664" y="321469"/>
            <a:ext cx="8669536" cy="12025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86856" algn="ctr">
              <a:lnSpc>
                <a:spcPct val="90000"/>
              </a:lnSpc>
            </a:pPr>
            <a:r>
              <a:rPr lang="en-US" sz="4400" u="sng" dirty="0">
                <a:latin typeface="+mj-lt"/>
                <a:ea typeface="+mj-ea"/>
                <a:cs typeface="+mj-cs"/>
                <a:sym typeface="Helvetica Neue Light" pitchFamily="-84" charset="0"/>
              </a:rPr>
              <a:t>More on ACC Applications</a:t>
            </a:r>
          </a:p>
        </p:txBody>
      </p:sp>
    </p:spTree>
    <p:extLst>
      <p:ext uri="{BB962C8B-B14F-4D97-AF65-F5344CB8AC3E}">
        <p14:creationId xmlns:p14="http://schemas.microsoft.com/office/powerpoint/2010/main" val="4001605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Maintenance/Safety Committee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Email any neighborhood maintenance or safety concerns to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ahcinfo@associa.us</a:t>
            </a:r>
            <a:r>
              <a:rPr lang="en-US" dirty="0"/>
              <a:t> or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maintsafe@scofieldridge.org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Yard of the Month:</a:t>
            </a:r>
            <a:br>
              <a:rPr lang="en-US" dirty="0"/>
            </a:br>
            <a:r>
              <a:rPr lang="en-US" dirty="0"/>
              <a:t>Second weekend of the month. May thru Sept./Oct.</a:t>
            </a:r>
            <a:br>
              <a:rPr lang="en-US" dirty="0"/>
            </a:br>
            <a:r>
              <a:rPr lang="en-US" dirty="0"/>
              <a:t>One winner with Lowes gift card.</a:t>
            </a:r>
          </a:p>
          <a:p>
            <a:r>
              <a:rPr lang="en-US" dirty="0"/>
              <a:t>Christmas Lights Contest:</a:t>
            </a:r>
            <a:br>
              <a:rPr lang="en-US" dirty="0"/>
            </a:br>
            <a:r>
              <a:rPr lang="en-US" dirty="0"/>
              <a:t>Judging weekend before Christmas. </a:t>
            </a:r>
          </a:p>
        </p:txBody>
      </p:sp>
    </p:spTree>
    <p:extLst>
      <p:ext uri="{BB962C8B-B14F-4D97-AF65-F5344CB8AC3E}">
        <p14:creationId xmlns:p14="http://schemas.microsoft.com/office/powerpoint/2010/main" val="352835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Pool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Pool Opened on March 13th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1392180"/>
            <a:ext cx="2295525" cy="15415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38200" y="4191000"/>
            <a:ext cx="69819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dirty="0"/>
          </a:p>
          <a:p>
            <a:r>
              <a:rPr lang="en-US" sz="3200" dirty="0"/>
              <a:t>Lifeguard and pool maintenance services</a:t>
            </a:r>
          </a:p>
          <a:p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447800" y="2312988"/>
            <a:ext cx="3743325" cy="2106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370" name="Picture 2" descr="360 Aquatics Austin Texa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2429256"/>
            <a:ext cx="3276600" cy="189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67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34802</TotalTime>
  <Words>394</Words>
  <Application>Microsoft Office PowerPoint</Application>
  <PresentationFormat>On-screen Show (4:3)</PresentationFormat>
  <Paragraphs>88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 Light</vt:lpstr>
      <vt:lpstr>Office Theme</vt:lpstr>
      <vt:lpstr>Scofield Phase VIII ROA</vt:lpstr>
      <vt:lpstr>Welcome Scofield Phase VIII Owners</vt:lpstr>
      <vt:lpstr>Board of Directors and Committees</vt:lpstr>
      <vt:lpstr>Architectural Control Committee</vt:lpstr>
      <vt:lpstr>ACC Applications</vt:lpstr>
      <vt:lpstr>PowerPoint Presentation</vt:lpstr>
      <vt:lpstr>PowerPoint Presentation</vt:lpstr>
      <vt:lpstr>Maintenance/Safety Committee</vt:lpstr>
      <vt:lpstr>Pool</vt:lpstr>
      <vt:lpstr>2016 Board Projects</vt:lpstr>
      <vt:lpstr>Property Manager’s Report</vt:lpstr>
      <vt:lpstr>Board Election</vt:lpstr>
      <vt:lpstr>PowerPoint Presentation</vt:lpstr>
    </vt:vector>
  </TitlesOfParts>
  <Company>First Data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Scofield Phase VIII ROA</dc:title>
  <dc:creator>ayoung02</dc:creator>
  <cp:lastModifiedBy>Chrissy</cp:lastModifiedBy>
  <cp:revision>266</cp:revision>
  <cp:lastPrinted>2016-03-24T21:35:52Z</cp:lastPrinted>
  <dcterms:created xsi:type="dcterms:W3CDTF">2013-03-10T04:07:34Z</dcterms:created>
  <dcterms:modified xsi:type="dcterms:W3CDTF">2017-06-11T15:47:22Z</dcterms:modified>
</cp:coreProperties>
</file>